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23" r:id="rId2"/>
    <p:sldId id="347" r:id="rId3"/>
    <p:sldId id="345" r:id="rId4"/>
    <p:sldId id="346" r:id="rId5"/>
    <p:sldId id="348" r:id="rId6"/>
    <p:sldId id="352" r:id="rId7"/>
    <p:sldId id="353" r:id="rId8"/>
    <p:sldId id="350" r:id="rId9"/>
    <p:sldId id="354" r:id="rId10"/>
    <p:sldId id="355" r:id="rId11"/>
    <p:sldId id="356" r:id="rId12"/>
    <p:sldId id="357" r:id="rId13"/>
    <p:sldId id="351" r:id="rId14"/>
    <p:sldId id="358" r:id="rId15"/>
    <p:sldId id="359" r:id="rId16"/>
    <p:sldId id="34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808080"/>
    <a:srgbClr val="FFFF99"/>
    <a:srgbClr val="FF99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1523" autoAdjust="0"/>
  </p:normalViewPr>
  <p:slideViewPr>
    <p:cSldViewPr snapToGrid="0" snapToObjects="1">
      <p:cViewPr>
        <p:scale>
          <a:sx n="118" d="100"/>
          <a:sy n="118" d="100"/>
        </p:scale>
        <p:origin x="1272" y="-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66D038A0-4A66-AD46-880C-828033E5C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085FAA1-7185-D84D-B954-6CF358AC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0A01C-2C12-804C-88B5-9896F19012E5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253D3E8-DF6F-F14E-BEE2-9BCF9D7CCC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F1D4BE8-358D-1544-B1D8-848CE765F8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34E14-3BDD-F047-9350-B9B421CB2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41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CB8EC-329E-2141-BBA4-35C3D867A29B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C39CB-E1CB-9340-B0B7-F19980BF2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61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C010DF-92C9-D745-A3CA-6B1713C25B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2842122"/>
            <a:ext cx="6858000" cy="113823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275" b="1" spc="75" baseline="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CF005DD-11F8-9245-B26B-41D1F4F844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4161759"/>
            <a:ext cx="6858000" cy="384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100" b="1" kern="4600" spc="75" baseline="0">
                <a:latin typeface="Arial MT Std" panose="020B0402020200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SUB-TITLE GOES HERE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7AF7FE24-A452-0441-B567-CCDDCB585D4D}"/>
              </a:ext>
            </a:extLst>
          </p:cNvPr>
          <p:cNvSpPr txBox="1">
            <a:spLocks/>
          </p:cNvSpPr>
          <p:nvPr userDrawn="1"/>
        </p:nvSpPr>
        <p:spPr>
          <a:xfrm>
            <a:off x="1143000" y="5698451"/>
            <a:ext cx="6858000" cy="3841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200" b="0" spc="0" baseline="0" dirty="0">
                <a:latin typeface="+mn-lt"/>
              </a:rPr>
              <a:t>Delivering insight through data for a better Canada</a:t>
            </a:r>
            <a:endParaRPr lang="en-US" sz="1200" b="0" spc="0" baseline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795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185C0EB-557E-1645-91FD-31902787C3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5561771-F5B0-B740-831B-001696BB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106449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478D8594-770D-2F41-980E-F79D6542D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2F0AE7D4-08EF-754E-9708-5C9C639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="" xmlns:a16="http://schemas.microsoft.com/office/drawing/2014/main" id="{FEA2062F-3764-B448-8D64-92E472DC98B1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6422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79C42C0-1463-7D4C-A090-A7CB0034B9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B3286D1-A677-074D-8452-B6E481375AB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6543675" y="1078992"/>
            <a:ext cx="1971675" cy="4828830"/>
          </a:xfrm>
          <a:prstGeom prst="rect">
            <a:avLst/>
          </a:prstGeom>
        </p:spPr>
        <p:txBody>
          <a:bodyPr vert="eaVert" anchor="b"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C30B674-98A5-8743-BF78-6CC7D5E7B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078991"/>
            <a:ext cx="5800725" cy="4828831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2421A01F-6CA4-7545-B86A-6EEE790D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35470153-8F49-8344-92AA-9E7749E2F0B5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355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D8042DF-D6CA-C54C-B4D1-49EAF075C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F190F8-0D08-1945-8123-F4A12E3B9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294410"/>
            <a:ext cx="7886700" cy="89504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 u="none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D0CB7B-8791-AE45-8FD2-E35F03928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03813"/>
            <a:ext cx="7886700" cy="36282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  <a:lvl2pPr>
              <a:defRPr sz="1350">
                <a:latin typeface="Arial MT Std" panose="020B0402020200020204" pitchFamily="34" charset="0"/>
              </a:defRPr>
            </a:lvl2pPr>
            <a:lvl3pPr>
              <a:defRPr sz="1200">
                <a:latin typeface="Arial MT Std" panose="020B0402020200020204" pitchFamily="34" charset="0"/>
              </a:defRPr>
            </a:lvl3pPr>
            <a:lvl4pPr>
              <a:defRPr sz="1050">
                <a:latin typeface="Arial MT Std" panose="020B0402020200020204" pitchFamily="34" charset="0"/>
              </a:defRPr>
            </a:lvl4pPr>
            <a:lvl5pPr>
              <a:defRPr sz="1050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698B9CE6-D98F-1843-B178-8BB7AD4DC082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60226A1F-D105-5543-88C8-44C54CF0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40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30A6984-BC7F-D144-AF57-8FDCF0C865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A85CE2-762B-9C4F-B29F-5D8A941A19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1650105"/>
            <a:ext cx="78867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B547A7C-2582-B94D-B0CA-CE72B9DC3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342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Arial MT Std" panose="020B0402020200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052701DC-7B2B-D54E-891F-CC187756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BE097BAA-7985-8846-9CDB-5F90D22BA7BD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4920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9235FFA-E183-E64B-A48B-DBBE2E822A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D0AD4E-6AB3-214B-A4E4-E20A50DF7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93BFCDB-AC25-4845-93D8-4FE6A2452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1141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2469439-F6DE-1C4F-BF69-06F3A4109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1141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906DD61B-D42A-2F4E-8796-F57BABF5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="" xmlns:a16="http://schemas.microsoft.com/office/drawing/2014/main" id="{B05CD447-7EEF-3041-9A9E-A01858D0019C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762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0649C26-7612-444C-99FB-6885558067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025CCEC-8CE8-A349-8EF6-399A8DC9DAD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9842" y="1817461"/>
            <a:ext cx="3868340" cy="6876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350" b="0">
                <a:latin typeface="Arial MT Std" panose="020B0402020200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8B6288D-1486-174E-8027-9566C127E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4423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5847CF6-9394-5B4B-8220-7B71F29DB86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817461"/>
            <a:ext cx="3887391" cy="6876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350" b="0">
                <a:latin typeface="Arial MT Std" panose="020B0402020200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D0A9809-9CAB-EB48-A314-EFB972167A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4423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85302A5-2089-074D-816D-EAD2D14CDF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FC77CFC8-067E-DA4B-96A3-295B5CF9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="" xmlns:a16="http://schemas.microsoft.com/office/drawing/2014/main" id="{EB74D445-C25D-F243-ABB1-8AA29D1ED8F0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641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493E133-8C24-484A-8624-466193203F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F8929614-25E8-7C40-B3D8-97B8D703FB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BA9B4C8D-BDB6-2043-9291-BD7FAA25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297694BE-5E00-A347-8EFE-0EC9A8E1B1FB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973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05CD489-C97E-894B-8500-D101685036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E530FC22-43D0-C64D-82B5-B359DD23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6110D53E-99AA-EF4C-BF64-D29544A07C5D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872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506E300-3473-574B-AEAC-B27BA195C7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A84D10-1CE3-4440-9E21-70C147100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987425"/>
            <a:ext cx="2949178" cy="9785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5567A0D-A607-2A40-9D63-1E72C7863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9AD4E7A-54D4-6645-A6AF-C4324CC7448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Arial MT Std" panose="020B0402020200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0DE7DE39-1E83-254A-8454-37527E85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="" xmlns:a16="http://schemas.microsoft.com/office/drawing/2014/main" id="{4F14E506-89BE-BE46-90A3-90DA89A5AE6F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7350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0345D2D-B6FE-794B-ACCE-8EBB8D9EB1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E919A06-F4CD-CA4A-973D-80698169979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 MT Std" panose="020B040202020002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5E297C46-D278-1B45-850B-6B2A1027B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987425"/>
            <a:ext cx="2949178" cy="9785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B52E6762-2574-764E-99AC-78507C80B6B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Arial MT Std" panose="020B0402020200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="" xmlns:a16="http://schemas.microsoft.com/office/drawing/2014/main" id="{97374AA3-F4F7-844B-9252-3248168C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="" xmlns:a16="http://schemas.microsoft.com/office/drawing/2014/main" id="{501D2661-873E-DA4A-B614-9172187E9E01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464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927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797850"/>
            <a:ext cx="6858000" cy="136390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Fuzzy Matching v2.0, NPN Identification, Initial Classification Results &amp; </a:t>
            </a:r>
            <a:br>
              <a:rPr lang="en-US" sz="2800" dirty="0" smtClean="0"/>
            </a:br>
            <a:r>
              <a:rPr lang="en-US" sz="2800" dirty="0" smtClean="0"/>
              <a:t>Graph </a:t>
            </a:r>
            <a:r>
              <a:rPr lang="en-US" sz="2800" dirty="0" smtClean="0"/>
              <a:t>IE</a:t>
            </a:r>
            <a:endParaRPr lang="en-CA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353842"/>
            <a:ext cx="6858000" cy="384167"/>
          </a:xfrm>
        </p:spPr>
        <p:txBody>
          <a:bodyPr>
            <a:normAutofit/>
          </a:bodyPr>
          <a:lstStyle/>
          <a:p>
            <a:r>
              <a:rPr lang="en-US" sz="1800" dirty="0" smtClean="0"/>
              <a:t>January 20, 2020 Update</a:t>
            </a:r>
            <a:endParaRPr lang="en-CA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810625" y="5921375"/>
            <a:ext cx="333375" cy="254000"/>
          </a:xfrm>
          <a:prstGeom prst="rect">
            <a:avLst/>
          </a:prstGeom>
        </p:spPr>
        <p:txBody>
          <a:bodyPr/>
          <a:lstStyle/>
          <a:p>
            <a:fld id="{EDB761FF-D525-D64B-8909-8CF25B3FD480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1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ABDE14-FAB4-0C40-8C82-1F19E603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31" y="574927"/>
            <a:ext cx="7886700" cy="700644"/>
          </a:xfrm>
        </p:spPr>
        <p:txBody>
          <a:bodyPr>
            <a:normAutofit/>
          </a:bodyPr>
          <a:lstStyle/>
          <a:p>
            <a:r>
              <a:rPr lang="en-CA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Cases tested using newly trained Model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23" y="1424059"/>
            <a:ext cx="1148606" cy="43718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02" y="3757394"/>
            <a:ext cx="2612360" cy="20385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90" y="4567585"/>
            <a:ext cx="3264828" cy="6265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745" y="1461765"/>
            <a:ext cx="2486372" cy="20005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02" y="1540405"/>
            <a:ext cx="3004976" cy="157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1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ABDE14-FAB4-0C40-8C82-1F19E603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31" y="574927"/>
            <a:ext cx="7886700" cy="700644"/>
          </a:xfrm>
        </p:spPr>
        <p:txBody>
          <a:bodyPr>
            <a:normAutofit fontScale="90000"/>
          </a:bodyPr>
          <a:lstStyle/>
          <a:p>
            <a:r>
              <a:rPr lang="en-CA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Cases tested using newly trained Model (Good)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23" y="1424059"/>
            <a:ext cx="1148606" cy="43718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02" y="3757394"/>
            <a:ext cx="2612360" cy="20385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90" y="4567585"/>
            <a:ext cx="3264828" cy="6265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745" y="1461765"/>
            <a:ext cx="2486372" cy="20005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02" y="1540405"/>
            <a:ext cx="3004976" cy="157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3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ABDE14-FAB4-0C40-8C82-1F19E603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31" y="574927"/>
            <a:ext cx="7886700" cy="700644"/>
          </a:xfrm>
        </p:spPr>
        <p:txBody>
          <a:bodyPr>
            <a:normAutofit/>
          </a:bodyPr>
          <a:lstStyle/>
          <a:p>
            <a:r>
              <a:rPr lang="en-CA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Cases tested using newly trained Model (Bad)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134" y="1782337"/>
            <a:ext cx="2963528" cy="3624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8" y="1851561"/>
            <a:ext cx="3047174" cy="348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756" y="3014804"/>
            <a:ext cx="5116009" cy="664173"/>
          </a:xfrm>
        </p:spPr>
        <p:txBody>
          <a:bodyPr>
            <a:normAutofit/>
          </a:bodyPr>
          <a:lstStyle/>
          <a:p>
            <a:r>
              <a:rPr lang="en-US" dirty="0" smtClean="0"/>
              <a:t>Graph </a:t>
            </a:r>
            <a:r>
              <a:rPr lang="en-US" smtClean="0"/>
              <a:t>IE Strikes Again!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5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ABDE14-FAB4-0C40-8C82-1F19E603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31" y="574927"/>
            <a:ext cx="7886700" cy="700644"/>
          </a:xfrm>
        </p:spPr>
        <p:txBody>
          <a:bodyPr>
            <a:normAutofit/>
          </a:bodyPr>
          <a:lstStyle/>
          <a:p>
            <a:r>
              <a:rPr lang="en-CA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GraphIE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66" y="1275571"/>
            <a:ext cx="3416770" cy="4555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59" y="1275571"/>
            <a:ext cx="3269922" cy="43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8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ABDE14-FAB4-0C40-8C82-1F19E603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31" y="574927"/>
            <a:ext cx="7886700" cy="700644"/>
          </a:xfrm>
        </p:spPr>
        <p:txBody>
          <a:bodyPr>
            <a:normAutofit/>
          </a:bodyPr>
          <a:lstStyle/>
          <a:p>
            <a:r>
              <a:rPr lang="en-CA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GraphIE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02" y="1008424"/>
            <a:ext cx="3630864" cy="48411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59" y="1634764"/>
            <a:ext cx="3090224" cy="41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8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C66045-1C8F-0A4A-B6FA-48BB9E6E7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243" y="2448739"/>
            <a:ext cx="5392398" cy="24223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/</a:t>
            </a:r>
          </a:p>
          <a:p>
            <a:pPr marL="0" indent="0" algn="ctr">
              <a:buNone/>
            </a:pPr>
            <a:r>
              <a:rPr lang="en-CA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 </a:t>
            </a:r>
            <a:r>
              <a:rPr lang="en-CA" sz="4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vous</a:t>
            </a:r>
            <a:r>
              <a:rPr lang="en-CA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4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remercie</a:t>
            </a:r>
            <a:endParaRPr lang="en-CA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CA" sz="26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9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757" y="3014804"/>
            <a:ext cx="4156342" cy="664173"/>
          </a:xfrm>
        </p:spPr>
        <p:txBody>
          <a:bodyPr/>
          <a:lstStyle/>
          <a:p>
            <a:r>
              <a:rPr lang="en-US" dirty="0" smtClean="0"/>
              <a:t>Fuzzy Matching v2.0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36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08" y="788667"/>
            <a:ext cx="7886700" cy="379230"/>
          </a:xfrm>
        </p:spPr>
        <p:txBody>
          <a:bodyPr/>
          <a:lstStyle/>
          <a:p>
            <a:r>
              <a:rPr lang="en-US" b="1" dirty="0" smtClean="0"/>
              <a:t>Fuzzy Matching v2.0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93823"/>
            <a:ext cx="7886700" cy="3286407"/>
          </a:xfrm>
        </p:spPr>
        <p:txBody>
          <a:bodyPr/>
          <a:lstStyle/>
          <a:p>
            <a:r>
              <a:rPr lang="en-US" dirty="0" smtClean="0"/>
              <a:t>Previous work on FM was successful</a:t>
            </a:r>
          </a:p>
          <a:p>
            <a:pPr lvl="1"/>
            <a:r>
              <a:rPr lang="en-US" dirty="0" smtClean="0"/>
              <a:t>Can successfully map OCR with spelling mistakes/punctuation to correct word in master vocabulary</a:t>
            </a:r>
          </a:p>
          <a:p>
            <a:r>
              <a:rPr lang="en-US" b="1" dirty="0" smtClean="0"/>
              <a:t>Con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FM is </a:t>
            </a:r>
            <a:r>
              <a:rPr lang="en-US" u="sng" dirty="0" smtClean="0"/>
              <a:t>incredibly slow</a:t>
            </a:r>
          </a:p>
          <a:p>
            <a:pPr lvl="2"/>
            <a:r>
              <a:rPr lang="en-US" dirty="0" smtClean="0"/>
              <a:t>Prohibitive for real-time use</a:t>
            </a:r>
          </a:p>
          <a:p>
            <a:endParaRPr lang="en-US" dirty="0" smtClean="0"/>
          </a:p>
          <a:p>
            <a:r>
              <a:rPr lang="en-US" b="1" dirty="0" smtClean="0"/>
              <a:t>Solution:</a:t>
            </a:r>
          </a:p>
          <a:p>
            <a:pPr lvl="1"/>
            <a:r>
              <a:rPr lang="en-US" dirty="0" err="1" smtClean="0"/>
              <a:t>SymSpell</a:t>
            </a:r>
            <a:r>
              <a:rPr lang="en-US" dirty="0"/>
              <a:t> </a:t>
            </a:r>
            <a:r>
              <a:rPr lang="en-US" dirty="0" smtClean="0"/>
              <a:t>Python Package</a:t>
            </a:r>
          </a:p>
          <a:p>
            <a:endParaRPr lang="en-US" dirty="0" smtClean="0"/>
          </a:p>
          <a:p>
            <a:r>
              <a:rPr lang="en-US" dirty="0" smtClean="0"/>
              <a:t>Runtime for A. Vogel product (8 images) with ~1000 </a:t>
            </a:r>
            <a:r>
              <a:rPr lang="en-US" dirty="0" err="1" smtClean="0"/>
              <a:t>ocr</a:t>
            </a:r>
            <a:r>
              <a:rPr lang="en-US" dirty="0" smtClean="0"/>
              <a:t> words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458" y="2479996"/>
            <a:ext cx="1841131" cy="245484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706349"/>
              </p:ext>
            </p:extLst>
          </p:nvPr>
        </p:nvGraphicFramePr>
        <p:xfrm>
          <a:off x="1019887" y="4780230"/>
          <a:ext cx="4484620" cy="726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788"/>
                <a:gridCol w="2172832"/>
              </a:tblGrid>
              <a:tr h="35550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Fuzzywuzzy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symspellpy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421.3 seconds (&gt;7min)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0.88</a:t>
                      </a:r>
                      <a:r>
                        <a:rPr lang="en-US" b="1" baseline="0" dirty="0" smtClean="0"/>
                        <a:t> seconds</a:t>
                      </a:r>
                      <a:endParaRPr lang="en-CA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842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2737"/>
            <a:ext cx="3541037" cy="389535"/>
          </a:xfrm>
        </p:spPr>
        <p:txBody>
          <a:bodyPr/>
          <a:lstStyle/>
          <a:p>
            <a:r>
              <a:rPr lang="en-US" b="1" dirty="0" smtClean="0"/>
              <a:t>Fuzzy Matching v2.0 – How it works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26" y="1702052"/>
            <a:ext cx="7886700" cy="1466661"/>
          </a:xfrm>
        </p:spPr>
        <p:txBody>
          <a:bodyPr/>
          <a:lstStyle/>
          <a:p>
            <a:r>
              <a:rPr lang="en-US" dirty="0" smtClean="0"/>
              <a:t>Pre-compute spelling errors on a provided vocabulary with a </a:t>
            </a:r>
            <a:r>
              <a:rPr lang="en-US" dirty="0" err="1" smtClean="0"/>
              <a:t>max_num_errors</a:t>
            </a:r>
            <a:r>
              <a:rPr lang="en-US" dirty="0" smtClean="0"/>
              <a:t> (parameter)</a:t>
            </a:r>
          </a:p>
          <a:p>
            <a:r>
              <a:rPr lang="en-US" dirty="0" smtClean="0"/>
              <a:t>“ingredients” </a:t>
            </a:r>
            <a:r>
              <a:rPr lang="en-US" dirty="0" smtClean="0">
                <a:sym typeface="Wingdings" panose="05000000000000000000" pitchFamily="2" charset="2"/>
              </a:rPr>
              <a:t> {‘ingredient’, ‘ingredient’, ‘</a:t>
            </a:r>
            <a:r>
              <a:rPr lang="en-US" dirty="0" err="1" smtClean="0">
                <a:sym typeface="Wingdings" panose="05000000000000000000" pitchFamily="2" charset="2"/>
              </a:rPr>
              <a:t>ingredienta</a:t>
            </a:r>
            <a:r>
              <a:rPr lang="en-US" dirty="0" smtClean="0">
                <a:sym typeface="Wingdings" panose="05000000000000000000" pitchFamily="2" charset="2"/>
              </a:rPr>
              <a:t>’, ‘</a:t>
            </a:r>
            <a:r>
              <a:rPr lang="en-US" dirty="0" err="1" smtClean="0">
                <a:sym typeface="Wingdings" panose="05000000000000000000" pitchFamily="2" charset="2"/>
              </a:rPr>
              <a:t>ingredientb</a:t>
            </a:r>
            <a:r>
              <a:rPr lang="en-US" dirty="0" smtClean="0">
                <a:sym typeface="Wingdings" panose="05000000000000000000" pitchFamily="2" charset="2"/>
              </a:rPr>
              <a:t>’, ‘</a:t>
            </a:r>
            <a:r>
              <a:rPr lang="en-US" dirty="0" err="1" smtClean="0">
                <a:sym typeface="Wingdings" panose="05000000000000000000" pitchFamily="2" charset="2"/>
              </a:rPr>
              <a:t>ingredientc</a:t>
            </a:r>
            <a:r>
              <a:rPr lang="en-US" dirty="0" smtClean="0">
                <a:sym typeface="Wingdings" panose="05000000000000000000" pitchFamily="2" charset="2"/>
              </a:rPr>
              <a:t>’, …}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When an error is made by </a:t>
            </a:r>
            <a:r>
              <a:rPr lang="en-US" dirty="0" err="1" smtClean="0">
                <a:sym typeface="Wingdings" panose="05000000000000000000" pitchFamily="2" charset="2"/>
              </a:rPr>
              <a:t>ocr</a:t>
            </a:r>
            <a:r>
              <a:rPr lang="en-US" dirty="0" smtClean="0">
                <a:sym typeface="Wingdings" panose="05000000000000000000" pitchFamily="2" charset="2"/>
              </a:rPr>
              <a:t>, “ingred1ent$”  </a:t>
            </a:r>
            <a:r>
              <a:rPr lang="en-US" dirty="0" err="1" smtClean="0">
                <a:sym typeface="Wingdings" panose="05000000000000000000" pitchFamily="2" charset="2"/>
              </a:rPr>
              <a:t>symspell</a:t>
            </a:r>
            <a:r>
              <a:rPr lang="en-US" dirty="0" smtClean="0">
                <a:sym typeface="Wingdings" panose="05000000000000000000" pitchFamily="2" charset="2"/>
              </a:rPr>
              <a:t> returns a list of the top matching original words in your vocabulary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757" y="3014804"/>
            <a:ext cx="4156342" cy="664173"/>
          </a:xfrm>
        </p:spPr>
        <p:txBody>
          <a:bodyPr/>
          <a:lstStyle/>
          <a:p>
            <a:r>
              <a:rPr lang="en-US" dirty="0" smtClean="0"/>
              <a:t>NPN Identification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5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537" y="823864"/>
            <a:ext cx="7886700" cy="378759"/>
          </a:xfrm>
        </p:spPr>
        <p:txBody>
          <a:bodyPr/>
          <a:lstStyle/>
          <a:p>
            <a:r>
              <a:rPr lang="en-CA" b="1" dirty="0" smtClean="0"/>
              <a:t>NPN Extraction Stats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Purpose: To compare the NPN extracted from the annotated images to the NPN extracted from the OCR</a:t>
            </a:r>
          </a:p>
          <a:p>
            <a:r>
              <a:rPr lang="en-CA" dirty="0" smtClean="0"/>
              <a:t>Annotated Dataset: 875 products</a:t>
            </a:r>
          </a:p>
          <a:p>
            <a:r>
              <a:rPr lang="en-CA" dirty="0" smtClean="0"/>
              <a:t>642 labelled NPN</a:t>
            </a:r>
          </a:p>
          <a:p>
            <a:r>
              <a:rPr lang="en-CA" dirty="0" smtClean="0"/>
              <a:t>580 contain a digit</a:t>
            </a:r>
          </a:p>
          <a:p>
            <a:r>
              <a:rPr lang="en-CA" dirty="0" smtClean="0"/>
              <a:t>571 (88.9%) have a useable partial NPN, i.e. 3-8 digit NPN that can be used to query the LNHPD database</a:t>
            </a:r>
          </a:p>
        </p:txBody>
      </p:sp>
    </p:spTree>
    <p:extLst>
      <p:ext uri="{BB962C8B-B14F-4D97-AF65-F5344CB8AC3E}">
        <p14:creationId xmlns:p14="http://schemas.microsoft.com/office/powerpoint/2010/main" val="381469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804" y="679009"/>
            <a:ext cx="7886700" cy="414973"/>
          </a:xfrm>
        </p:spPr>
        <p:txBody>
          <a:bodyPr/>
          <a:lstStyle/>
          <a:p>
            <a:r>
              <a:rPr lang="en-CA" b="1" dirty="0" smtClean="0"/>
              <a:t>Comparing the NPN extract with OCR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Comparing the same 642 images with the OCR extract</a:t>
            </a:r>
          </a:p>
          <a:p>
            <a:r>
              <a:rPr lang="en-CA" dirty="0" smtClean="0"/>
              <a:t>501 (78%.0) match exactly with the annotated image extract</a:t>
            </a:r>
          </a:p>
          <a:p>
            <a:r>
              <a:rPr lang="en-CA" dirty="0" smtClean="0"/>
              <a:t>510 (79.4%) partially match </a:t>
            </a:r>
            <a:r>
              <a:rPr lang="en-CA" dirty="0" smtClean="0"/>
              <a:t>(first 3 </a:t>
            </a:r>
            <a:r>
              <a:rPr lang="en-CA" dirty="0" smtClean="0"/>
              <a:t>digits) with the annotated image extract</a:t>
            </a:r>
          </a:p>
          <a:p>
            <a:endParaRPr lang="en-CA" dirty="0"/>
          </a:p>
          <a:p>
            <a:endParaRPr lang="en-CA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56310" y="3739192"/>
          <a:ext cx="8534400" cy="19652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3472"/>
                <a:gridCol w="1079942"/>
                <a:gridCol w="4298003"/>
                <a:gridCol w="928255"/>
                <a:gridCol w="540327"/>
                <a:gridCol w="484910"/>
                <a:gridCol w="429491"/>
              </a:tblGrid>
              <a:tr h="3086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 err="1" smtClean="0">
                          <a:effectLst/>
                          <a:latin typeface="+mn-lt"/>
                        </a:rPr>
                        <a:t>npn_annot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filename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 err="1">
                          <a:effectLst/>
                          <a:latin typeface="+mn-lt"/>
                        </a:rPr>
                        <a:t>all_text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npn_text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 err="1" smtClean="0">
                          <a:effectLst/>
                          <a:latin typeface="+mn-lt"/>
                        </a:rPr>
                        <a:t>npn_ocr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correct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correct2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</a:tr>
              <a:tr h="30868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  <a:latin typeface="+mn-lt"/>
                        </a:rPr>
                        <a:t>80037353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Wobenzym ps_1.jpg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 err="1">
                          <a:effectLst/>
                          <a:latin typeface="+mn-lt"/>
                        </a:rPr>
                        <a:t>npn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80037353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polarated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baldbya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wobenzym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resooe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os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colala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noten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a factor in ankle joint injury recuperation relieves pain associated…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npn 80037353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  <a:latin typeface="+mn-lt"/>
                        </a:rPr>
                        <a:t>80037353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  <a:latin typeface="+mn-lt"/>
                        </a:rPr>
                        <a:t>1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  <a:latin typeface="+mn-lt"/>
                        </a:rPr>
                        <a:t>1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</a:tr>
              <a:tr h="30868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80037553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Wobenzym ps_2.jpg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 err="1">
                          <a:effectLst/>
                          <a:latin typeface="+mn-lt"/>
                        </a:rPr>
                        <a:t>medor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,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npn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80037553 mores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hobenzym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ds ne to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afactor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…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 err="1">
                          <a:effectLst/>
                          <a:latin typeface="+mn-lt"/>
                        </a:rPr>
                        <a:t>npn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80037553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80037553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1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1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</a:tr>
              <a:tr h="30868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80066200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Zuccarin Diet_1.jpg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  <a:latin typeface="+mn-lt"/>
                        </a:rPr>
                        <a:t>natural health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prodact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produit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de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santa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natural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laturally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sourced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npn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80066200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npn 80066200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80066200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1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1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</a:tr>
              <a:tr h="440341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80005483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Wn pharma multivitamin daily_1.jpg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900" dirty="0">
                          <a:effectLst/>
                          <a:latin typeface="+mn-lt"/>
                        </a:rPr>
                        <a:t>6 25273! </a:t>
                      </a:r>
                      <a:r>
                        <a:rPr lang="fr-FR" sz="900" dirty="0" err="1">
                          <a:effectLst/>
                          <a:latin typeface="+mn-lt"/>
                        </a:rPr>
                        <a:t>multivitamines</a:t>
                      </a:r>
                      <a:r>
                        <a:rPr lang="fr-FR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fr-FR" sz="900" dirty="0" err="1">
                          <a:effectLst/>
                          <a:latin typeface="+mn-lt"/>
                        </a:rPr>
                        <a:t>czleo</a:t>
                      </a:r>
                      <a:r>
                        <a:rPr lang="fr-FR" sz="900" dirty="0">
                          <a:effectLst/>
                          <a:latin typeface="+mn-lt"/>
                        </a:rPr>
                        <a:t> un par jour a lot [7455 maintient une bonne sante 80005483…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  <a:latin typeface="+mn-lt"/>
                        </a:rPr>
                        <a:t>80005483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npn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  <a:latin typeface="+mn-lt"/>
                        </a:rPr>
                        <a:t>80005483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  <a:latin typeface="+mn-lt"/>
                        </a:rPr>
                        <a:t>1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  <a:latin typeface="+mn-lt"/>
                        </a:rPr>
                        <a:t>1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</a:tr>
              <a:tr h="290194"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80054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Zytec Germ Buster_1.jpg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 </a:t>
                      </a:r>
                      <a:r>
                        <a:rPr lang="en-CA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zytec</a:t>
                      </a:r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not germ </a:t>
                      </a:r>
                      <a:r>
                        <a:rPr lang="en-CA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busterâ</a:t>
                      </a:r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€™ alcohol some free hand sanitizer foam with 80054/83 is </a:t>
                      </a:r>
                      <a:r>
                        <a:rPr lang="en-CA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alourizers</a:t>
                      </a:r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CA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ancel</a:t>
                      </a:r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and </a:t>
                      </a:r>
                      <a:r>
                        <a:rPr lang="en-CA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npn</a:t>
                      </a:r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kills harmful bacteria or germs 550 ml 1186 </a:t>
                      </a:r>
                      <a:r>
                        <a:rPr lang="en-CA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flozj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80054/83 npn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8005483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144" marR="7144" marT="7144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479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756" y="3014804"/>
            <a:ext cx="5116009" cy="664173"/>
          </a:xfrm>
        </p:spPr>
        <p:txBody>
          <a:bodyPr>
            <a:normAutofit/>
          </a:bodyPr>
          <a:lstStyle/>
          <a:p>
            <a:r>
              <a:rPr lang="en-US" dirty="0" smtClean="0"/>
              <a:t>Initial Classification Results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52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ABDE14-FAB4-0C40-8C82-1F19E603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31" y="768331"/>
            <a:ext cx="7886700" cy="700644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Cyclops: Class - Data Distribution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AutoShape 2" descr="data:image/png;base64,iVBORw0KGgoAAAANSUhEUgAABDUAAAI1CAYAAADGoMHbAAAABHNCSVQICAgIfAhkiAAAAAlwSFlzAAALEgAACxIB0t1+/AAAADl0RVh0U29mdHdhcmUAbWF0cGxvdGxpYiB2ZXJzaW9uIDIuMi4zLCBodHRwOi8vbWF0cGxvdGxpYi5vcmcvIxREBQAAIABJREFUeJzs3X24JVV9J/rvT1pFEeStNUhDINf2/SpKBzF6I8qIYEwwMzrBZKBRx04cjJNJ7k00mQz4dmOueTGYhAQVgWgkxGggCQYJws3ooNL4Dqh0FKFFoaURUURE1/xRdWRz2OeN7rN31+nP53nq2bVXraq9qmo3D/t7Vq1VrbUAAAAADM39pt0AAAAAgPtCqAEAAAAMklADAAAAGCShBgAAADBIQg0AAABgkIQaAAAAwCAJNXpVtbaq/rSqrq6qb1fVbVX1+ap6W1Udvoyf2/rl0uX6jOU2cg7X3sf9D6mqU/rlkO3cvG1SVUeMtO2gZTj+tdty7aalqg4a993tr9NM+RH34Zgz13pJ+/b7Xzrz2SNlR4y055SlHnOBz9tzpL0vGLP9zJHPPmh7fjYAANBZNe0G7Aiq6iVJTkvywFmbHt0vq5Pc60cL280hSU7u169N8qnpNeVejsjdbbs0XftYHgfl7muddNd7R7Zn7m7vWUn+foptAQCAndJO31Ojqp6d5O3pAo2W5A1JDujfPyrJbye5ZWoNhAFprZ3SWqt+uXQSn1lVu/affcTMZ0/icxfSWjtx5FpcO+32AADASrTThxpJfi93X4dTW2u/21rb3Fq7s7V2TWvt95K8PEmq6pN9V/KtVfWgmQNU1d5VdWe/7cKR8kf2j69cW1Xfq6pbquqyqnreQo2qqidW1Xuq6mtV9f2q+kZV/UNV/V+z6o129z+2qv6yqrZU1e1V9c9V9ehZ9f99Vf3Pvs73qurrVfWvVfUbi2jTA6rqzVV1Y1V9p6ouqKpHzlH3kKp6X1Vtqqpv9efw9b5s3Ui9S5O8c2TXd46cz4l9ndf21+3G/jp/p6o+U1W/XVUPmPW5L6+qjf09+l5VfbWqLqqq9bPqHV5V7++P+f2quqF/XOCgkTrX5p49By5ZyqMVVfVjVfXHVfXFqrqjvw6fmN2W+3rt+roHV9XZVXVd/xnfrKrP9efysKVelzna89Cqenv//f1WVb0nycPnqDv28ZOFvndVdWaSS0YOdXLNemykRh4vqaonVNUHq+o7Sf559vZ5zuXXqurf+mv1qZr1b7HmeBxodnnfpi+PVFk/0rYzZ86pxjx+UlW79d/pK6vqu9X9W/1kVf16Va0aqTf6iM+ZVXVCf2+/W91jcgveOwAAWPFaazvtkuRh6XpnzCz7L1D/xJG660fKXz5S/qK+7PAkt806/sxyysi+M2WXjpQ9K8kdc+z7gyS/NFL3lJFtW8bUvzHJj/V1n9rvP+64Gxdxvc4cs98NI+vXjtQ9bo7PaUm+k+Sxfb1L56l3Yl/n8/PUeefIZ75onnrvHan3H5PcNUe9m5M8uq937TzHO2KBa/XIJF+fY98zR+rNfMaSr11f98p56j5hKddljvOodGHDfPd99Lt7yuxrlEV87zL+u3WPfy+zvivfmP35o9tH2nPESL2vjjn2XUmeM9/9GFc+6zzH3t9Z53RQX7Zbkivm2feCJPfr6x40Un7LHPWfMe3/jlosFovFYrFYLNNcdvaeGgeNrH+rtfbVBeq/J11IkCS/MlJ+XP+6Jcl5/fo7kjykX/+LJGvSPYN/TJJPLvA5f5m7x/d4RZI90o3pcVe6XiVvrardxux3S5LHJ9k3yd/1ZQ9L8pv9+jNyd6+UpyV5QN+un+3PbU5V9Zgk6/u330hyWJJ9kvzrHLt8Islzk+zXn8se/bkkyYOT/HKStNaOSPKSkf1e0u7usn9mX/aaJI9L8tC+zY/M3eNunFBVe/frP92/fjvdWCgPTPLj6UKMmb/mPzjd+Cm79G18TF/vWUnuTLJ3kjf3bTsoyWtH2vastvhHK07N3b0Z3t+3efe+jR9aYN9FXbuq2ifddZn5vN369v9kkt9Ncmu/bcHrMo+j0gUDSbIp3fXaL8k1C+w3asHvXWvtxHT3YMZrR671KWOO+ZUkT0h3PX5lzPZx9k7yvHTX87f6sl2S/P5iT2RG36aDR4rOGmnvifPs+mtJntKvX5juWv5EunuedP99OG7Mfnsm+S/962h7j19q2wEAYCUxUOgStNa+V1Wnpfsr7eFV9aR0f41/Zl/l7NbandU9kjHzY/PfkpzUWvth/37eH5FV9agka/u3n2mt/UW/fl5V/WO6cGOvdD8O/2XW7m9urV3VH+c1Sf5DX/6c/vXLI3VfneTD6XpBfKy19o/znvw9f3D+VWvt8v5zfifJL4yp//UkL0vylnTh0YNmbX/07B3mcVuSP073Y3DvdD9EZ9wv3fX6WO4+v92S/Pd0fxG/OskHW2szP/Cf3h8j/fE+P+bznjOmbNGqezRp5hjfTnJ8a+07/fv/2S/zWey1uyXJN3N3WHZbuvP9dGvtDSP1F3Nd5vLskfW3tta+kCRV9brc+/s3l2353s3lV1trV/br4+7hOO9rrX0gSarqzUl+NV248uSq2qe1dvN9bMtS/MzI+mtaa1/v2/O63D3Q6POS/PWs/a5orZ3W131X7g5lfnwZ2woAADu8nb2nxrUj63tU1SMWsc9pSb7Xr/9Kur92z/zIfnv/OjrewBdGAo3FWD2yft2sbV8ZWX9Y7u26Odb37V/fn+TP07X/2HQ9Ev4hydeq6k8XaNc+I+ub51gfdW66HiKPzb1/lGeOsnupqqen+4v2c9Ndm13GVJs51p8n+dskP0z3F+y39PveWFWv7uuMu26z7TpHT5jZbRsdP2J0HJC9c3dgeN1IoLFYi7p2/ffq+HT3YG2S30nyriSfrarPVtUBff3FXJe5LPW+j7Mt37u5LNTbaZwf/ZtorbXc8xz2vXf1e9heAfBc/74X+rf9hZH10e/TrtujUQAAMFQ7dajRWrspycdHiv6fcfVGB+/r95l5VOOXcvejEx9urc38xfjGkd0fXVVLuc5bRtYPnLVt9P1NY/Y9cI71byTdD7nW2knpeno8Nd0P3A+kCwpOqqqnzdOub4ysr5ljPUlSVXulCyGS7lo8vv+MJ85x7DbP574od39Pfz/J7q2b3eJ99zpIa3e01v5julDhGUlemq4HxwOT/L9VtX/ued3eNvLIwI+WdGMazPxwnK9tc9ma7lGhJDmwf+RlUZZ67fqeDgem673xc0lel278iiek65Wx2Osyl0Xf97ks4Xu36GvdWvvuYuuO+NG/iaqq3PMcZs5zJrDcdaTubhk/MOp9+W7M9e97oX/b39/GzwUAgBVppw41er+T7i/YSfKq/q/vj6iq+1fV2qr67SRvm7XPW/rX3ZM8uV+f6aWR1tqmJFf1b/+PJKf2x9y9qo6sqmPnakxr7YtJvti/fWJVbaiqh1TVzyZ5fl9+S5LLxuz+G1X1mH6shd8bKb8oSarqmVX1W+mmqv1ikvfOOs7sEGXUJSPrx1fVT/Y/wN84pu7MIJwz699K95fw189x7NFu/08YDZFydziQdI9y3FVVP5Oui/49VNV/qKpXJtk/yafT9U749MzmdD9i/1funqJ3fVX9Yn9fVlfV0/vHEt4yctjRtj1xNKBq95y+9EfjgPQ/uC/qqz0kyVlV9RP9rBeHV9UJc1yHmfNd9LWrqrcmObK/Nv+cbiyVmR/mBy7husxl9L6/sqoeXVU/lm7MjkVZwvdu9Fo/tmbNbLMd/HxVHVVVu6cLMGfO+5Mjj57M9Jh4eFUd1t/v12Z8T43R9q5dTO+eJKOP27yxqh7ez4zyP0bK/2kRxwEAAJJMfaTSHWFJ8p/T/RCca0aCvx+zz4dGtt+a5MGztj8t3Q/NOWdz6OuNm0Hivs5+Mm52h9HZT/7TPOf47Sw8+8uZY/YbnYXi2pG6F42p+8U5znf/Oa7/Qel6FvxwzDXYNPL+iP44/32e87shyYP6ei/O3LNx/Gj2ir7uunF1FvGd2pbZT5Zy7eaaxaUl+bWlXJc5zmOu2U+2zNGeU8bcl0V979L1jhg3g8/McS6d7/qP256lz36yfmTbD/v23ZW7v5/XzvrMz4055olj/r0c1Jfd19lPRr8zo+WXznXvLBaLxWKxWCyWnWHRUyNJa+3tSZ6U7rn/Lyb5brrn1r+QbhaTN43ZbfSv+e9urd0+65iXJTmk3/8r6bqP35qu2//oIy/j2nNJutlF/ibdD+O70j3S8E/pfuC9e45df7k/h2+kC0U+mOSnWz8YYbofU+9MN0jkrel+2H8j3V+Pj2gLz/6yIckfpvvh+d10A0X+9Bx1/1Pf/lv6z3pXxg8omv5zT0jXu+V7s7Z9ON1jPp/vt12VbhyTD4851MXpBljclO7H6A+SfC3JOUme2fpHFlpr70kXlvxdutDnrv6cNqZ7xOUPRz5/Y5JXpRvwdfQRgHm1rrfOIUn+JN1MId/r2/Sp3LP3wziLvnbpvpsfTvfIwl1Jbk83k8ar+s9OFnld5jiPlm5w2jP6tnw73aM/P7/AOYxa1PeutXZHf55X9Oexvb0tyX9LN3DpnUk+k+TY1tpFI3X+Kl3vrWvT3bNPpxv09WtzHPP4dDMAfWsxDWjdY00/ne4xoav7z7gj3ffi/07yc21pY/AAAMBOrbrfLCxVVf1yuqlak+SQ1tqn56u/jO04JcnJ/dtntYWnGgUAAIAVwZSuS1RVv5fkuHRdwJNumsipBBoAAACwM5vY4ydV9d+q6sqq+lxVvaeqdq2qg6vqY1V1TVX9zczAgFX1wP79pn77QSPHeU1f/oWqeu5I+dF92aZFTFO5LfZLF2h8M90sKC9dxs8CAAAA5jCRx0/6KSM/nORxrbXvVtW56QbEe166ng7nVNVfJPl0a+20qvovSZ7YWvuVqjouyc+31n6hqh6XLkg4LMkj0o3p8Kj+Y76Y7tn3zUkuT/Li1tpVAQAAAFakSQ4UuirJg/rpOh+cbuC9Z6eb3jFJzko3IGGSHNu/T7/9yKqqvvyc1tr3WmtfTjfw4WH9sqm19qXW2p3pBkCcc9pUAAAAYPgmEmr0sxv8QZLr0oUZt6ab4eCbrbW7+mqb003tmf71+n7fu/r6+4yWz9pnrnIAAABghZrIQKFVtVe6nhMHpxuL4m+THDOm6syzMDXHtrnKx4UzY5+rqaoN6aYmzW677XboYx7zmHnbDgAAAEzWFVdc8Y3W2uqF6k1q9pN/l+TLrbUtSVJV70vyU0n2rKpVfW+MNUlu6OtvTnJAks394yoPTbJ1pHzG6D5zld9Da+30JKcnybp169rGjRu3/ewAAACA7aaqvrKYepMaU+O6JIdX1YP7sTGOTHJVkkuSvLCvsz7Jef36+f379Ns/1LoRTc9Pclw/O8rBSdYm+Xi6gUHX9rOpPCDdlKvnT+C8AAAAgCmZSE+N1trHquq9ST6R5K4kn0zXW+KfkpxTVW/oy97R7/KOJH9VVZvS9dA4rj/Olf3MKVf1xzmptfaDJKmqVya5MMkuSc5orV05iXMDAAAApmMiU7ruqDx+AgAAADueqrqitbZuoXqTGlMDAAAAGOP73/9+Nm/enDvuuGPaTZm4XXfdNWvWrMn973//+7S/UAMAAACmaPPmzdl9991z0EEHpRuGcufQWsvNN9+czZs35+CDD75Px5jUQKEAAADAGHfccUf22WefnSrQSJKqyj777LNNPVSEGgAAADBlO1ugMWNbz1uoAQAAADuIqlqWZZre8pa35Pbbb1+WYws1AAAAgGWznKGGgUIBAABgB/P9f3zfdjnO/Z//7xdV7+yzz84f/MEfpKryxCc+MW94wxvy0pe+NFu2bMnq1avzzne+MwceeGBOPPHEPP/5z88LX/jCJMlDHvKQfPvb386ll16aU045Jfvuu28+97nP5dBDD8273vWuvPWtb80NN9yQZz3rWdl3331zySWXbJfzmiHUAAAAgJ3YlVdemTe+8Y35yEc+kn333Tdbt27N+vXrc8IJJ2T9+vU544wz8qpXvSp///d/P+9xPvnJT+bKK6/MIx7xiDz96U/PRz7ykbzqVa/KH/3RH+WSSy7Jvvvuu93b7vETAAAA2Il96EMfygtf+MIfhQ577713LrvssvziL/5ikuT444/Phz/84QWPc9hhh2XNmjW53/3ul0MOOSTXXnvtcjY7iVADAAAAdmqttQUHE53ZvmrVqvzwhz/80X533nnnj+o88IEP/NH6LrvskrvuumsZWntPQg0AAADYiR155JE599xzc/PNNydJtm7dmp/6qZ/KOeeckyR597vfnWc84xlJkoMOOihXXHFFkuS8887L97///QWPv/vuu+e2225blrYbUwMAAAB2MIsd4HN7ePzjH5/f+Z3fyTOf+czssssuefKTn5xTTz01L33pS/PmN7/5RwOFJsnLX/7yHHvssTnssMNy5JFHZrfddlvw+Bs2bMgxxxyT/fbbb7sPFFqtte16wCFZt25d27hx47SbAQAAwE7s6quvzmMf+9gkWfAxkPtqR/7tP3r+M6rqitbauoX21VMDAAAAdhA7cviwIzKmBgAAADBIempMwHJ1H9rRSBQBAACYJD01AAAAYMp21j8Sb+t566kxQd//x/dNuwnLYpKj8gIAAKw0u+66a26++ebss88+O01P/6QLNG6++ebsuuuu9/kYQg0AAACYojVr1mTz5s3ZsmXLtJsycbvuumvWrFlzn/cXagAAAMAU3f/+98/BBx887WYMkjE1AAAAgEESagAAAACDJNQAAAAABkmoAQAAAAySUAMAAAAYJKEGAAAAMEhCDQAAAGCQhBoAAADAIAk1AAAAgEESagAAAACDJNQAAAAABkmoAQAAAAySUAMAAAAYJKEGAAAAMEhCDQAAAGCQhBoAAADAIAk1AAAAgEESagAAAACDJNQAAAAABkmoAQAAAAySUAMAAAAYJKEGAAAAMEhCDQAAAGCQhBoAAADAIAk1AAAAgEESagAAAACDNJFQo6oeXVWfGlm+VVW/VlV7V9VFVXVN/7pXX7+q6tSq2lRVn6mqp4wca31f/5qqWj9SfmhVfbbf59SqqkmcGwAAADAdEwk1WmtfaK0d0lo7JMmhSW5P8v4kr05ycWttbZKL+/dJckyStf2yIclpSVJVeyc5OclTkxyW5OSZIKSvs2Fkv6MncGoAAADAlEzj8ZMjk/xba+0rSY5NclZfflaSF/TrxyY5u3U+mmTPqtovyXOTXNRa29pauyXJRUmO7rft0Vq7rLXWkpw9ciwAAABgBZpGqHFckvf06w9vrX0tSfrXh/Xl+ye5fmSfzX3ZfOWbx5TfS1VtqKqNVbVxy5Yt23gqAAAAwLRMNNSoqgck+bkkf7tQ1TFl7T6U37uwtdNba+taa+tWr169QDMAAACAHdWke2ock+QTrbUb+/c39o+OpH+9qS/fnOSAkf3WJLlhgfI1Y8oBAACAFWrSocaLc/ejJ0lyfpKZGUzWJzlvpPyEfhaUw5Pc2j+ecmGSo6pqr36A0KOSXNhvu62qDu9nPTlh5FgAAADACrRqUh9UVQ9O8pwkvzxS/KYk51bVy5Jcl+RFffkFSZ6XZFO6mVJekiStta1V9fokl/f1Xtda29qvvyLJmUkelOQD/QIAAACsUBMLNVprtyfZZ1bZzelmQ5ldtyU5aY7jnJHkjDHlG5M8Ybs0FgAAANjhTWP2EwAAAIBtJtQAAAAABkmoAQAAAAySUAMAAAAYJKEGAAAAMEhCDQAAAGCQhBoAAADAIAk1AAAAgEESagAAAACDJNQAAAAABkmoAQAAAAySUAMAAAAYJKEGAAAAMEhCDQAAAGCQhBoAAADAIAk1AAAAgEESagAAAACDJNQAAAAABkmoAQAAAAySUAMAAAAYJKEGAAAAMEhCDQAAAGCQhBoAAADAIAk1AAAAgEESagAAAACDJNQAAAAABkmoAQAAAAySUAMAAAAYJKEGAAAAMEhCDQAAAGCQhBoAAADAIAk1AAAAgEESagAAAACDJNQAAAAABkmoAQAAAAySUAMAAAAYJKEGAAAAMEhCDQAAAGCQhBoAAADAIAk1AAAAgEESagAAAACDJNQAAAAABkmoAQAAAAySUAMAAAAYJKEGAAAAMEgTCzWqas+qem9Vfb6qrq6qp1XV3lV1UVVd07/u1detqjq1qjZV1Weq6ikjx1nf17+mqtaPlB9aVZ/t9zm1qmpS5wYAAABM3iR7avxJkn9urT0myZOSXJ3k1Ukubq2tTXJx/z5Jjkmytl82JDktSapq7yQnJ3lqksOSnDwThPR1Nozsd/QEzgkAAACYkomEGlW1R5KfTvKOJGmt3dla+2aSY5Oc1Vc7K8kL+vVjk5zdOh9NsmdV7ZfkuUkuaq1tba3dkuSiJEf32/ZorV3WWmtJzh45FgAAALACTaqnxk8k2ZLknVX1yap6e1XtluThrbWvJUn/+rC+/v5Jrh/Zf3NfNl/55jHlAAAAwAo1qVBjVZKnJDmttfbkJN/J3Y+ajDNuPIx2H8rvfeCqDVW1sao2btmyZf5WAwAAADusSYUam5Nsbq19rH//3nQhx439oyPpX28aqX/AyP5rktywQPmaMeX30lo7vbW2rrW2bvXq1dt0UgAAAMD0TCTUaK19Pcn1VfXovujIJFclOT/JzAwm65Oc16+fn+SEfhaUw5Pc2j+ecmGSo6pqr36A0KOSXNhvu62qDu9nPTlh5FgAAADACrRqgp/1q0neXVUPSPKlJC9JF6qcW1UvS3Jdkhf1dS9I8rwkm5Lc3tdNa21rVb0+yeV9vde11rb2669IcmaSByX5QL8AAAAAK9TEQo3W2qeSrBuz6cgxdVuSk+Y4zhlJzhhTvjHJE7axmQAAAMBATGpMDQAAAIDtSqgBAAAADJJQAwAAABgkoQYAAAAwSJOc/QQGqZsleOXrxucFAAAYDj01AAAAgEHSUwMW6R+uuH7aTVgWP3voAdNuAgAAwH2ipwYAAAAwSEINAAAAYJCEGgAAAMAgCTUAAACAQRJqAAAAAIMk1AAAAAAGSagBAAAADJJQAwAAABgkoQYAAAAwSEINAAAAYJCEGgAAAMAgCTUAAACAQRJqAAAAAIMk1AAAAAAGSagBAAAADJJQAwAAABgkoQYAAAAwSEINAAAAYJBWTbsBAMupqqbdhGXXWpt2EwAAYCr01AAAAAAGSU8NYKewcctHpt2E7W7d6qdPuwkAADBVemoAAAAAgyTUAAAAAAZJqAEAAAAMklADAAAAGCQDhQKwQ9oZpuNNTMkLALAt9NQAAAAABklPDQB2aF+6fPO0m7AsfuIn10y7CQAAg6enBgAAADBIQg0AAABgkIQaAAAAwCAJNQAAAIBBEmoAAAAAgyTUAAAAAAZJqAEAAAAMklADAAAAGCShBgAAADBIQg0AAABgkCYWalTVtVX12ar6VFVt7Mv2rqqLquqa/nWvvryq6tSq2lRVn6mqp4wcZ31f/5qqWj9Sfmh//E39vjWpcwMAAAAmb9I9NZ7VWjuktbauf//qJBe31tYmubh/nyTHJFnbLxuSnJZ0IUiSk5M8NclhSU6eCUL6OhtG9jt6+U8HAAAAmJZpP35ybJKz+vWzkrxgpPzs1vlokj2rar8kz01yUWtta2vtliQXJTm637ZHa+2y1lpLcvbIsQAAAIAVaJKhRkvywaq6oqo29GUPb619LUn614f15fsnuX5k38192Xzlm8eUAwAAACvUqgl+1tNbazdU1cOSXFRVn5+n7rjxMNp9KL/3gbtAZUOSHHjggfO3GAAAANhhTaynRmvthv71piTvTzcmxo39oyPpX2/qq29OcsDI7muS3LBA+Zox5ePacXprbV1rbd3q1au39bQAAACAKZlIqFFVu1XV7jPrSY5K8rkk5yeZmcFkfZLz+vXzk5zQz4JyeJJb+8dTLkxyVFXt1Q8QelSSC/ttt1XV4f2sJyeMHAsAAABYgSb1+MnDk7y/n2V1VZK/bq39c1VdnuTcqnpZkuuSvKivf0GS5yXZlOT2JC9Jktba1qp6fZLL+3qva61t7ddfkeTMJA9K8oF+AQAAAFaoiYQarbUvJXnSmPKbkxw5prwlOWmOY52R5Iwx5RuTPGGbGwsAAAAMwrSndAUAAAC4T4QaAAAAwCAJNQAAAIBBEmoAAAAAgyTUAAAAAAZJqAEAAAAMklADAAAAGCShBgAAADBIQg0AAABgkIQaAAAAwCAJNQAAAIBBEmoAAAAAgyTUAAAAAAZJqAEAAAAMklADAAAAGCShBgAAADBIQg0AAABgkIQaAAAAwCAJNQAAAIBBEmoAAAAAgyTUAAAAAAZJqAEAAAAMklADAAAAGCShBgAAADBIQg0AAABgkIQaAAAAwCAJNQAAAIBBEmoAAAAAgyTUAAAAAAZJqAEAAAAMklADAAAAGCShBgAAADBIiw41quqMqjpuVtkRVfXr279ZAAAAAPNbSk+NE5McNqvsBUnevN1aAwAAALBIqxaqUFX/Y+Tt4SPv75fkZ5PcuRwNAwAAAJjPgqFGklOStH55ar/MqCQf2f7NAgAAAJjfYkKNs9MFGuuTXJ3k4335D5Jcn+Rty9M0AAAAgLktGGq01k5MkqpKkg+21t6zzG0CAAAAWNBiemokSVprL6mqh1TVU5I8ZNa2f93uLQMAAACYx6JDjap6cZK/TLLbrE1tKccBAAAA2B6WEka8OV0PjR8k+U66MAMAAABgKpYSauyW5INJnt9au2uZ2gMAAACwKEsJNd6Z5KfSTeMKADCnfoDxFa81HVcBYJqWEmr8ZL/cUFVXJ5nprdFaa0du95YBAAAAzGMpocbT+9d9kjxjpNyfKACAsX74hb+edhOWxf0e/YvTbgIAkKWFGi9ZtlYAAAAALNGiQ43W2lnb+mFVtUuSjUm+2lp7flUdnOScJHsn+USS41trd1bVA5OcneTQJDcn+YXW2rX9MV6T5GXpZmF5VWvtwr786CR/kmSXJG9vrb1pW9sLAAAA7LgWHWpU1RlzbGqttZct8jD/NcnVSfbo3/9+kj9urZ1TVX+RLqw4rX+9pbX2yKo6rq9Y0BKnAAAgAElEQVT3C1X1uCTHJXl8kkck+ZeqelR/rD9L8pwkm5NcXlXnt9auWuz5AQAAAMOylMdPTkw3fsbMcOYz6y1dCDGvqlqT5GeSvDHJr1c3LPqzk8w8lHpWklPShRrH9utJ8t4kf9rXPzbJOa217yX5clVtSnJYX29Ta+1L/Wed09cVagAAAMAKtZRQ47Uj67sk+T+T/FySuXpwzPaWJL+ZZPf+/T5Jvtlam5lFZXOS/fv1/ZNcnySttbuq6ta+/v5JPjpyzNF9rp9V/tRxjaiqDUk2JMmBBx64yKYDAAAAO5qljKnx2tllVXV67g4V5lRVz09yU2vtiqo6YqZ43McssG2u8vvNc6x7FrZ2epLTk2TdunVmbgEAAICBWsqYGrO7NeyR5NFJnrSI3Z+e5Oeq6nlJdu33fUuSPatqVd9bY02SG/r6m5MckGRzVa1K8tAkW0fKZ4zuM1c5AAAAsAKN6+Ewly/PWj6d5BlJrl1ox9baa1pra1prB6Ub6PNDrbVfSnJJkhf21dYnOa9fP79/n377h1prrS8/rqoe2M+csjbJx5NcnmRtVR1cVQ/oP+P8JZwbAAAAMDBLGVNj9qMftyf5ZJJf3YbP/60k51TVG/pjvaMvf0eSv+oHAt2aLqRIa+3Kqjo33QCgdyU5qbX2gySpqlcmuTDdeB9ntNau3IZ2AQAAADu4pYypsZReHfMd59Ikl/brX8rds5eM1rkjyYvm2P+N6WZQmV1+QZILtkcbAQAAgB3fUnpqpKoemi5s+PF0j538XWvtm8vQLgAAAIB5LWWg0EelGwPjx0aKX1dVz26tfWG7twwAAABgHkt5pOQPkuyXboDQv0nyqf79/7cM7QIAAACY11IePzk8yQdba0fPFFTVB5I8bbu3CgAAAGABS+mpUUnunFV2Z+49KwoAAADAsltKT40rkvxMVV2c5Ookj0nyrCQfXI6GAQAAAMxnKaHGbyb5/9MFGUek66Fxa5JXb/9mAQAAAMxvwVCjqlYleXCSq5I8NsnxSQ5K8pUkZyf5xjK2DwAAAGCsxYyp8UdJtiQ5oLX29dbam1trJyU5J8mXk/zhcjYQAAAAYJzFhBrPS3Jpa+3Lo4WtteuSXNxvBwAAAJioxYQa+ye5do5tX02yZru1BgAAAGCRFhNqfCfJT84urKpKcli/HQAAAGCiFhNqXJbkSVV1ZlWtraoHVNXaJGcmeWK/HQAAAGCiFjOl65uSHJ1u1pPjZ237YZLf396NAgAAAFjIgj01WmsfSRdm3JKkRpZvJlnfWvvwsrYQAAAAYIzF9NRIa+2cqjovydOTPCzJTUn+V2vt9uVsHAAAAMBcFhVqJElr7btJ/mUZ2wIAAACwaIsZKBQAAABghyPUAAAAAAZJqAEAAAAMklADAAAAGCShBgAAADBIQg0AAABgkIQaAAAAwCAJNQAAAIBBEmoAAAAAgyTUAAAAAAZJqAEAAAAMklADAAAAGCShBgAAADBIQg0AAABgkIQaAAAAwCAJNQAAAIBBEmoAAAAAgyTUAAAAAAZJqAEAAAAMklADAAAAGCShBgAAADBIQg0AAABgkIQaAAAAwCAJNQAAAIBBEmoAAAAAgyTUAAAAAAZJqAEAAAAMklADAAAAGKSJhBpVtWtVfbyqPl1VV1bVa/vyg6vqY1V1TVX9TVU9oC9/YP9+U7/9oJFjvaYv/0JVPXek/Oi+bFNVvXoS5wUAAABMz6R6anwvybNba09KckiSo6vq8CS/n+SPW2trk9yS5GV9/ZcluaW19sgkf9zXS1U9LslxSR6f5Ogkf15Vu1TVLkn+LMkxSR6X5MV9XQAAAGCFmkio0Trf7t/ev19akmcneW9fflaSF/Trx/bv028/sqqqLz+ntfa91tqXk2xKcli/bGqtfam1dmeSc/q6AAAAwAo1sTE1+h4Vn0pyU5KLkvxbkm+21u7qq2xOsn+/vn+S65Ok335rkn1Gy2ftM1c5AAAAsEJNLNRorf2gtXZIkjXpelY8dly1/rXm2LbU8nupqg1VtbGqNm7ZsmXhhgMAAAA7pInPftJa+2aSS5McnmTPqlrVb1qT5IZ+fXOSA5Kk3/7QJFtHy2ftM1f5uM8/vbW2rrW2bvXq1dvjlAAAAIApmNTsJ6uras9+/UFJ/l2Sq5NckuSFfbX1Sc7r18/v36ff/qHWWuvLj+tnRzk4ydokH09yeZK1/WwqD0g3mOj5y39mAAAAwLSsWrjKdrFfkrP6WUrul+Tc1to/VtVVSc6pqjck+WSSd/T135Hkr6pqU7oeGsclSWvtyqo6N8lVSe5KclJr7QdJUlWvTHJhkl2SnNFau3JC5wYAAABMwURCjdbaZ5I8eUz5l9KNrzG7/I4kL5rjWG9M8sYx5RckuWCbGwsAAAAMwsTH1AAAAADYHoQaAAAAwCAJNQAAAIBBEmoAAAAAgyTUAAAAAAZJqAEAAAAMklADAAAAGCShBgAAADBIQg0AAABgkIQaAAAAwCAJNQAAAIBBEmoAAAAAgyTUAAAAAAZJqAEAAAAMklADAAAAGCShBgAAADBIQg0AAABgkIQaAAAAwCAJNQAAAIBBEmoAAAAAgyTUAAAAAAZJqAEAAAAMklADAAAAGCShBgAAADBIQg0AAABgkIQaAAAAwCAJNQAAAIBBEmoAAAAAgyTUAAAAAAZJqAEAAAAMklADAAAAGCShBgAAADBIQg0AAABgkIQaAAAAwCAJNQAAAIBBEmoAAAAAgyTUAAAAAAZJqAEAAAAMklADAAAAGCShBgAAADBIQg0AAABgkIQaAAAAwCAJNQAAAIBBEmoAAAAAgyTUAAAAAAZpIqFGVR1QVZdU1dVVdWVV/de+fO+quqiqrulf9+rLq6pOrapNVfWZqnrKyLHW9/Wvqar1I+WHVtVn+31OraqaxLkBAAAA0zGpnhp3JfmN1tpjkxye5KSqelySVye5uLW2NsnF/fskOSbJ2n7ZkOS0pAtBkpyc5KlJDkty8kwQ0tfZMLLf0RM4LwAAAGBKJhJqtNa+1lr7RL9+W5Krk+yf5NgkZ/XVzkrygn792CRnt85Hk+xZVfsleW6Si1prW1trtyS5KMnR/bY9WmuXtdZakrNHjgUAAACsQBMfU6OqDkry5CQfS/Lw1trXki74SPKwvtr+Sa4f2W1zXzZf+eYx5QAAAMAKNdFQo6oekuTvkvxaa+1b81UdU9buQ/m4Nmyoqo1VtXHLli0LNRkAAADYQU0s1Kiq+6cLNN7dWntfX3xj/+hI+teb+vLNSQ4Y2X1NkhsWKF8zpvxeWmunt9bWtdbWrV69ettOCgAAAJiaSc1+UknekeTq1tofjWw6P8nMDCbrk5w3Un5CPwvK4Ulu7R9PuTDJUVW1Vz9A6FFJLuy33VZVh/efdcLIsQAAAIAVaNWEPufpSY5P8tmq+lRf9ttJ3pTk3Kp6WZLrkryo33ZBkucl2ZTk9iQvSZLW2taqen2Sy/t6r2utbe3XX5HkzCQPSvKBfgEAAABWqImEGq21D2f8uBdJcuSY+i3JSXMc64wkZ4wp35jkCdvQTAAAAGBAJj77CQAAAMD2INQAAAAABkmoAQAAAAySUAMAAAAYJKEGAAAAMEhCDQAAAGCQhBoAAADAIAk1AAAAgEESagAAAACDJNQAAAAABkmoAQAAAAySUAMAAAAYJKEGAAAAMEhCDQAAAGCQhBoAAADAIAk1AAAAgEESagAAAACDJNQAAAAABkmoAQAAAAySUAMAAAAYJKEGAAAAMEhCDQAAAGCQhBoAAADAIAk1AAAAgEESagAAAACDtGraDQAAYMdRVdNuwkS01qbdBAC2Az01AAAAgEHSUwMAgHtpbeO0m7AsqtZNuwkAbEd6agAAAACDJNQAAAAABkmoAQAAAAySUAMAAAAYJKEGAAAAMEhCDQAAAGCQhBoAAADAIAk1AAAAgEESagAAAACDJNQAAAAABkmoAQAAAAySUAMAAAAYJKEGAAAAMEhCDQAAAGCQhBoAAADAIAk1AAAAgEESagAAAACDJNQAAAAABmkioUZVnVFVN1XV50bK9q6qi6rqmv51r768qurUqtpUVZ+pqqeM7LO+r39NVa0fKT+0qj7b73NqVdUkzgsAAACYnkn11DgzydGzyl6d5OLW2tokF/fvk+SYJGv7ZUOS05IuBElycpKnJjksyckzQUhfZ8PIfrM/CwAAAFhhJhJqtNb+NcnWWcXHJjmrXz8ryQtGys9unY8m2bOq9kvy3CQXtda2ttZuSXJRkqP7bXu01i5rrbUkZ48cCwAAAFihpjmmxsNba19Lkv71YX35/kmuH6m3uS+br3zzmPKxqmpDVW2sqo1btmzZ5pMAAAAApmNHHCh03HgY7T6Uj9VaO721tq61tm716tX3sYkAAADAtE0z1Lixf3Qk/etNffnmJAeM1FuT5IYFyteMKQcAAABWsGmGGucnmZnBZH2S80bKT+hnQTk8ya394ykXJjmqqvbqBwg9KsmF/bbbqurwftaTE0aOBQAAAKxQqybxIVX1niRHJNm3qjanm8XkTUnOraqXJbkuyYv66hckeV6STUluT/KSJGmtba2q1ye5vK/3utbazOCjr0g3w8qDknygXwAAAIAVbCKhRmvtxXNsOnJM3ZbkpDmOc0aSM8aUb0zyhG1pIwAAADAsO+JAoQAAAAALEmoAAAAAgyTUAAAAAAZJqAEAAAAMklADAAAAGCShBgAAADBIQg0AAABgkIQaAAAAwCAJNQAAAIBBEmoAAAAAgyTUAAAAAAZJqAEAAAAMklADAAAAGCShBgAAADBIQg0AAABgkIQaAAAAwCCtmnYDAACA7aOqpt2EiWitTbsJwA5CTw0AAABgkPTUAACAFearn7942k1YFvs/5shpNwHYweipAQAAAAySUAMAAAAYJKEGAAAAMEhCDQAAAGCQhBoAAADAIAk1AAAAgEESagAAAACDJNQAAAAABkmoAQAAAAzSqmk3AAAAgKSqpt2EZddam3YTWGH01AAAAAAGSU8NAACAHcgPvviNaTdhu9vlUftOuwmsUHpqAAAAAIMk1AAAAAAGSagBAAAADJJQAwAAABgkoQYAAAAwSEINAAAAYJCEGgAAAMAgCTUAAACAQRJqAAAAAIMk1AAAAAAGSagBAAAADJJQAwAAABgkoQYAAAAwSKum3QAAAAAYsqqadhMmorU27Sbcy4rqqVFVR1fVF6pqU1W9etrtAQAAAJbPiumpUVW7JPmzJM9JsjnJ5VV1fmvtqum2DAAAgJ3Bt771rWk3YVnsscce027CnFZST43DkmxqrX2ptXZnknOSHDvlNgEAAADLpHbEZ2Lui6p6YZKjW2v/uX9/fJKnttZeOdc+69ataxs3bpxE25b9M3YEK+W7NJv7N2w7w/1z74bN/Ru2lXj/3Lthc/+GbWe4f+7dsE3y/lXVFa21dQvVWzGPnyQZ9y261xWvqg1JNvRvv11VX1jWVk3Pvkm+MckP3Fn+IU+I+zdsE71/7t125d/esLl/w+XeDZv7N2z+v2W4Vvq/vR9fTKWVFGpsTnLAyPs1SW6YXam1dnqS0yfVqGmpqo2LSbXYMbl/w+b+DZd7N2zu33C5d8Pm/g2b+zdc7l1nJY2pcXmStVV1cFU9IMlxSc6fcpsAAACAZbJiemq01u6qqlcmuTDJLknOaK1dOeVmAQAAAMtkxYQaSdJauyDJBdNuxw5ixT9is8K5f8Pm/g2Xezds7t9wuXfD5v4Nm/s3XO5dVtDsJwAAAMDOZSWNqQEAAADsRIQaAAAAwCAJNQAAAIBBEmqsMFW1S1U9oqoOnFmm3SYWp6oeXFW/W1Vv69+vrarnT7tdLKyqXjam7E3TaAvsbKpqr6p6YlU9ZWaZdptgZ1NV96uqPabdDhavqp5RVS/p11dX1cHTbhOLV1UPqqpHT7sdO4oVNfvJzq6qfjXJyUluTPLDvrgleeLUGsVSvDPJFUme1r/f/L/bu/MoS+v6zuPvTyOLIM2SGAdBaQUHQWjZjCiISJRoFCYSRRQVJZoYx4AS5xhGHRDlZNRgRklcGZhmM+NCFAgCDrJIcAl7s44BBB0XVLYW2YTv/PE8RVc3Haq6uqnffeq+X+fUufc+t4vzqXO5Vff5Pr/f9wt8GTijWSJN12uS3FdVJwMk+TSwduNMmkKSxXS/Ix/1FFBV5e/OEZfkw8BbgBtZ+loWsGerTJpakmNY8XsPgKo6eBbjaIaSnAK8A3iI7vPLBkk+UVUfb5tMU0lyOLAzsBXd5881gZOAXVvm0vQk2Rv4W2At4BlJtgeOrKp92iZrx6LG3HIIsFVV/ap1EM3IFlX1uiSvB6iqe5OkdShNy77AaUkeBl4B3F5V72ycSVNzJdTw7Uf3u/OB1kG0Ui5pHUCrxTZVdXeSA4AzgffRFTcsaoy+VwM7AJcBVNVPkqzfNpJWwhHA7wPnA1TVFUkWtIvTnkWNueVHwF2tQ2jGHkjyRPqrV0m2AO5vG0mPJcnGkx6+Dfga8C/AkUk2rqrb2yTTdFTVLa0zaJVdDWwI3NY6iKavqha1zqDVYs0kawJ/DPx9VT2Y5N9dgaOR8kBV1cTrlWS91oG0Un5bVXd57XMpixpzy03A+Un+mUknw1X1iXaRtBIOB84CnpbkZLolgG9pmkhTuZSuCJVJt6/svwp4Zrtomq4kuwDHAFvTLeVcA7inqtwfPvr+Brg8ydUs+3dvbJfgDkmSJ9Nd3d8GWGfieFW5fWgYPgf8ELgSuDDJ5sDdTRNpur6U5HPAhkneDhwEfKFxJk3f1UneAKyR5FnAwcDFjTM1lSoLqnNFvz/uUarqQ7OdRTOT5HeAXehOjr9bVb9sHEma85JcAuxP18NmZ+DNwJZV9f6mwTSlJNfQnVgtZmkvKarqgmahNG1JzgH+N/Beut4MBwK/qKr3NQ2mGUvyhKr6bescmlqSlwF70X3mPLuqvtk4kqYpybrA+5n0+gEfrqr7mgZryKLGHNR3n66qWtI6i1ZOkoXAAiatoqqqU5sF0rQkeS1wVlUtSfIBYEe6Py6XN46maUhySVXtnOSqieagSS6uqhe2zqbHluSCqnpx6xyamSSXVtVOy733fE0HIskhdE0mlwDH0vVo+OuqOqdpME1bf84w+TOn22YHJskawHpVNdarpBzpOock2bnv5n8VsDjJlUl2ap1L05PkOOA44E+AvfsvGxkOwwf7gsZuwB8Ci4DPNs6k6ftNkrWAK5J8LMl7APcXD8OlSf4myQsc6TpID/a3P03yyiQ7AJu1DKSVclB/IrUX8GTgrYDjzAcgyZ8n+TndOcMldNtpbeA7EElOSTK/74VyDXBDkv/SOldL9tSYW44D3llV34Zu/jRdBd2xhMOwS1Vt0zqEZuSh/vaVwGeq6utJjmiYRyvnTXRF/ncB7wGeRldc1Ojbob/dZdIxR7oOx0eSbAD8FV1fm/l070ENw0SXwj8Cjq+qK53aNhjvBZ7jNufBcvLQcixqzC1LJgoaAFV1URK3oAzHd5JsU1XXtg6ilfb/+oZbLwU+mmRtXAk3GJOmoNwH2INoQKrqJa0zaOaq6oz+7l2Ar+XwXNr3RXkGcFg/EvThKb5Ho+FG4DetQ2jGnDy0HHtqzCFJ/g5YF/gi3ZWq1wF3AF8FqKrL2qXTVJLsDpwO/Iyui3/oeqO40mbE9Q2bXg4srqofJNkE2M59xcOQZFe6me+bs+zeYqfXjKgkb6yqk5IcuqLnnfo1DP30k7fz6F5SB7XKpOlLMg/YHripqu7sm51vWlVXNY6mKfRbvY4Hvseyk6MObhZK05bkYLrVGVfSrRJ+OnBSVb2oabCGXKkxt2zf3/63/nZizOQLcTnuEBxHtwx+mS7+Gl1J5vf7idcBzu+PbUz3AcG9qcPxP+mWvF/K0q1EGm0TPU/Wb5pCq+rrwLeB/4PvvSEqunG8rwKOpHtfrvOY36FR8TngW/iZc5Cq6lPApyYduiXJWK92c6XGHJJkHbp94AtYWrCqqjqyWShNW5JvVZWFpwFJcgZdQ9eHgB+ydH8xdO89r/QPQJLvVdXzW+eQxk2SK6pq+6n/pUZRks/QnRDvWVVbJ9kIOKeqntc4mqbghK9h63sRHQ7s3h+6ADiyqu5ql6otV2rMLV8D7gQuo9sbDl0VXcNwfZJT6LagTF4K6EjXEVVVr4JHPpg7cWG4zkvyceBUln3vuWVvxPXF/D8FnsOkK8RuXxiMM5L8UVWd2TqIZuT5VbVjkssBquqOfpKURt95Sf6MR3/mdKTrMBwHXA3s1z9+E912on2bJWrMosbcsllVvbx1CM3YE+n+sOw16VjRnWhptF2c5HlV9a+tg2hGJlZp7DzpmFv2huFE4Hq6UcpHAgcA1zVNpJVxCPBfk9xPN951opfU/LaxNE0PJlmD/gJa3yPFrQzD8Ib+9rBJxwpwhekwbFFVk6e0fSjJFc3SjACLGnPLxUm2q6rFrYNo5VXVW1tn0IztCbwjyS3APdjkdVCcoDFoW1bVa5P8p6pa1K92O7t1KE1PVdkTZdg+BfwT8HtJjgJeA3ygbSRNR1U9o3UGrZJ7k+xWVRfBIw3P722cqSmLGnPLbsBbktyM0zMGx2XUg/aK1gG08pygMSc82N/emWRbuulRC9rF0XQkeXZVXZ9khdv23Po1DFV1cpJLgT+g+8z5x1XlSqmB6H9nbsOynzlPaJdIK+EdwAl9bw3opl0e2DBPcxY15hZPrIbNZdQDVVW3tM6gGXGCxvB9vm9O+EHgNOBJLJ0AptF1KPBnwNEreM6tXwPQj3O9qqq2pfvsogFJcjiwB11R40y6c4iLAIsaI2y5izAnsPRzzD3AS4GxHafs9BNpRCS5vKp2SHJVVS1MsiZwthNRJEnSqElyMnBYVd3aOotWTpLFwHOBy6vquUmeAhxbVXs3jqbH0BejALYCnkc3Fjt0k/gurKq3tcrWmis1pNHhMmqpgSSLgEOq6s7+8UbA0W79Gl3/3pahCW4dGoYk/xk4ebn33uur6tNtk2maNgGuSfJ9uivFAFTVPu0iaZruraqHk/w2yXzgNmwSOvKq6kMASc4BdqyqJf3jI4AvN4zWnEUNaXRMLKP+AEuXUX+wbSRpLCycOKmCR8YS7tAykKY0sWWo6K5STeYS1OF4e1X9w8SD/r33dsCixjB8qHUAzdglSTYEvgBcCvwa+H7bSFoJTwcemPT4Acb8QqhFDWl0nAj8Cd0vpUX9sac0SyONj3lJNqqqOwCSbIx/H0fapKtVK1xl0zKbVsq8JKl+L3Q/HnStxpk0TVV1QesMmpmqemd/97NJzgLmV9XY9mMYoBOB7yf5J7pC/qtZeu4wlvzQJo2OrwN30VXM72+cRRonR9ONxP5K//i1wFEN82j6XGUzbGcDX0ryWboP5u8AzmobSVNJsoTHWBFVVfNnMY5mKMmmwOb054NJdq+qC9um0nRU1VFJvgG8qD/01qq6vGWm1mwUKo2IJFf3XcQlzbIk29BNXAhwblVd2ziSpiHJlcAey62yuaCqtmubTNPRT9D4c5aOBD2HrlnhQ02DaVqSHEnX/+tEutfvAGD9qvpY02CaUpKPAq8DrgUm3m9lPxQNlUUNaUQk+TxwTFUtbp1FGgdJ5lfV3f2J8KNU1e2znUkrJ8mbgcOAr9BdOd4POKqqTmwaTBoDSb5XVc+f6phGT5Ib6Fa6uTJYc4LbT6TRsRvwliQ3020/CV3VfGHbWNKcdQrwKrotX5Mr/Okf2wl+xFXVCUkuYekqm31dZTP6knypqvbrx0o+6uqaf/cG46EkBwD/SPc6vp6lV/012m4C1sTtzpojXKkhjYgkm6/oeFXdMttZJEl6vCTZpKp+6t+9YUuyAPgksCtdUeNfgHdX1Q/bpdJ0JPkq8FzgXCYVNqrq4GahpFVgUUOSNJaS7PhYz1fVZbOVRZKk2ZLkwBUdr6qxnqCh4XL7iSRpXE2M/lwH2Bm4km4Lw0Lge3RbwiStZk7PGLYkx/DYr59X+0ffr4Azq+rh1kGk1WFe6wCSJLVQVS+pqpcAtwA7VtXOVbUTsAPwb23TSXNXVa3fFy7+B/DXwKbAZsD7gI+0zKZpuYSuF9E6wI7AD/qv7bGnxlDsD/wgyceSbN06jLSq3H4iSRprSa6oqu2nOiZp9XJ6xrAlOQ/Yq6oe7B+vCZzTF4s14pLMp2vu+la6lTfHA1+sqiVNg0kz4EoNSdK4uy7JsUn2SPLiJF8ArmsdShoDDyU5IMkaSeb1kzS80j8cTwXWn/T4Sf0xDUBV3Q18lW56zSbAq4HLkvxl02DSDLhSQ5I01pKsA/wFsHt/6ELgM1V1X7tU0tzn9IxhS/JW4AjgvP7Qi4EjbDY5+pLsDRwEbAGcCCyqqtuSrAtcV1UrnEwkjSqLGpKksZfkicDTq+qG1lkkaSiSPBV4E93qtnWBn1TVhW1TaSpJTgCOXdFrleQPqurcBrGkGbOoIUkaa0n2AT4OrFVVz0iyPXBkVe3TOJo0pyX5j8BngKdU1bZJFgL7VJXNQgcgyduAQ+iavF4B7AJ8p6r2bBpM0tixp4YkadwdDvw+cCdAVV0BLGgZSBoTXwAOAx4EqKqr6KYyaBgOAZ4H3NI3B90B+EXbSJqOJPsm+UGSu5LcnWRJkrtb55Jm6gmtA0iS1Nhvq+quJK1zSONm3ar6/nLvvd+2CqOVdl9V3ZeEJGtX1fVJtmodStPyMWDvqrIptuYEixqSpHF3dZI3AGskeRZwMHBx40zSOPhlki3omoSS5DXAT9tG0kr4cZINga8B30xyB/CTxpk0PT+3oKG5xJ4akqSx1nd7fz+wV3/obODDVXV/u1TS3JfkmcDngRcCdwA3A290+snwJHkxsAFwVlU90DqPHluSTwL/ga4g9cjfuqo6tVkoaRVY1JAkjbUkO9MVNRawdAVjVdXCZqGkMZJkPWBeVS1pnUUaB7kQLS0AAAdWSURBVEmOX8HhqqqDZj2MtBpY1JAkjbUkNwDvBa4GHp44XlW3NAsljYF+68KbWbagSFUd3CqTJGl47KkhSRp3v6iq01uHkMbQmcB3gcVMKihKenwlWQf4U+A5wDoTx12poaGyqCFJGneHJzkWOBf3FkuzaZ2qOrR1CGkMnQhcD/whcCRwAGDjUA2W208kSWMtyUnAs4FrWHq12L3F0uMsyXuAXwNnsGxB8fZmoaQxkOTyqtohyVVVtTDJmsDZVbVn62zSTLhSQ5I07p5bVdu1DiGNoQeAj9M16p24ylbAM5slksbDg/3tnUm2BX5G19tGGiSLGpKkcffdJNtU1bWtg0hj5lBgy6r6Zesg0pj5fJKNgA8CpwFP6u9Lg+T2E0nSWEtyHbAFcDPdEvjgSFfpcZfkNGD/qvpN6yySpOFypYYkady9vHUAaUw9BFyR5DyW7anhSFfpcZTkd4AjgF3ptnx9G/hwVf2qZS5pplypIUmSpFmX5MAVHa+qRbOdRRonSb4JXAic1B86ANijql7aLpU0cxY1JEmSJGlMJLm0qnZa7tglVbVzq0zSqpjXOoAkSZLGT5Jdk3wzyf9NclOSm5Pc1DqXNAbOS7J/knn9137AP7cOJc2UKzUkSZI065JcD7wHuJSuvwYA7uuXHl9JlgDrAQ/3h+YB9/T3q6rmNwkmzZCNQiVJktTCXVX1jdYhpHFTVeu3ziCtTq7UkCRJ0qxL8t+BNYBTWXb6yWXNQkljIslCYAGTLnJX1anNAkmrwKKGJEmSZl0/ynV5VVV7znoYaYwkOQ5YCFzD0i0oVVUHtUslzZxFDUmSJEkaE0muraptWueQVhenn0iSJGnWJdkgySeSXNJ/HZ1kg9a5pDHwnSQWNTRnuFJDkiRJsy7JV4GrgUX9oTcBz62qfdulkua+JLsDpwM/o+tnE7rtJwubBpNmyKKGJEmSZl2SK6pq+6mOSVq9kvwbcCiwmKU9NaiqW5qFklaBI10lSZLUwr1JdquqiwCS7Arc2ziTNA5urarTWoeQVhdXakiSJGnWJdmebuvJRB+NO4ADq+qqdqmkuS/Jp4EN6bagTB6n7EhXDZJFDUmSJM26JGsDrwG2oDvBuotuX/+RTYNJc1yS41dw2JGuGiyLGpIkSZp1Sc4C7gQuAx6aOF5VRzcLJUkaHIsakiRJmnVJrq6qbVvnkMZNks2AY4BdgQIuAg6pqh83DSbN0LzWASRJkjSWLk6yXesQ0hg6HjgNeCqwKV1vjRVtSZEGwZUakiRJmnVJrgW2BG6ma1YYun39C5sGk+Y4xylrrnGkqyRJklp4ResA0pj6ZZI3Al/sH78e+FXDPNIqcaWGJEmSJI2JJE8H/h54AV1PjYuBg6vq1qbBpBmyqCFJkiRJYyLJIuDdVXVH/3hj4G8d6aqhslGoJEmSJI2PhRMFDYCquh3YoWEeaZVY1JAkSZKk8TEvyUYTD/qVGvZa1GD5P68kSZIkjY+j6UYqf4Wup8Z+wFFtI0kzZ08NSZIkSRojSbYB9qQbpXxuVV3bOJI0YxY1JEmSJEnSINlTQ5IkSZIkDZJFDUmSJEmSNEgWNSRJ0shLsiBJJXHfrCRJeoRFDUmSNDKS7Jrk9CS/SnJfkhuTHAOs1TqbJEkaPTYKlSRJIyHJ/sBJwBrAlcC/AguAPYDnAZcDVFXaJJQkSaPGlRqSJKm5JOsC/0BX0DgJ2LGq3l5VLwOeDfxmBd9zSpIfJ7k/yZIk30qy3aTn392v9LgvyS+SnJ9kq/65NyS5Nsm9SW5P8p0ku83OTytJklaXJ7QOIEmSBOwKbNzf/0hVPTzxRFXdmGTBCr5nc+AC4E5gW+AlwJeArZNsCfwd8EvgfwHzgV2ATZLc2h97EDgZWBvYEdgCuGj1/liSJOnxZFFDkiSNgt+bdP+WaX7PfsC+wKbAVcDuwLOTPBVYs/83PwFOBa6tqh8nWQN4It2KkNuAr/XP3dQ/J0mSBsTtJ5IkaRTcNun+5lP94yTPAq4HPgW8D3jXpKefXFXXAYfTFTzOBn6U5Hpg66r6NfAXQIDTgRuT/Ah40er4QSRJ0uyxqCFJkkbBxcAd/f0PJHnkM0qSzVm68mLCK4EnAYuBDYGnTHou/aqLo6rqd+mKJB8FtgLe0/+bRVW1KfBU4BBgM+CDq/UnkiRJjzu3n0iSpOaq6p4kfwmcALwR2C7J9+mKDi8Dnr/ct/y8v30W8Elg++WefxrwvSQX0q0C2bU/fufE9yc5n257ynbLPSdJkgbCka6SJGlkJNmdbjvJC4D1gB8D36DbZnIDdCNd+5UYn6Prq3E38FfAP/b/mR2AW4FFwE7A79IVLM4F3llVdyT5Ml2h5CnAPXQrRd5VVT98/H9KSZK0uljUkCRJkiRJg2RPDUmSJEmSNEgWNSRJkiRJ0iBZ1JAkSZIkSYNkUUOSJEmSJA2SRQ1JkiRJkjRIFjUkSZIkSdIgWdSQJEmSJEmDZFFDkiRJkiQNkkUNSZIkSZI0SP8fiREwYyTWt+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677818"/>
            <a:ext cx="8573646" cy="44977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8864"/>
          <a:stretch/>
        </p:blipFill>
        <p:spPr>
          <a:xfrm>
            <a:off x="6150723" y="1960775"/>
            <a:ext cx="1750961" cy="282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2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3EAC6E9-255A-484E-A669-E02DDDC13278}" vid="{3201416B-F19C-BE45-84D4-6EBE33D2DD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Presentation-1</Template>
  <TotalTime>92039</TotalTime>
  <Words>449</Words>
  <Application>Microsoft Office PowerPoint</Application>
  <PresentationFormat>On-screen Show (4:3)</PresentationFormat>
  <Paragraphs>99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MT Std</vt:lpstr>
      <vt:lpstr>Calibri</vt:lpstr>
      <vt:lpstr>Tahoma</vt:lpstr>
      <vt:lpstr>Times New Roman</vt:lpstr>
      <vt:lpstr>Wingdings</vt:lpstr>
      <vt:lpstr>Office Theme</vt:lpstr>
      <vt:lpstr>Fuzzy Matching v2.0, NPN Identification, Initial Classification Results &amp;  Graph IE</vt:lpstr>
      <vt:lpstr>Fuzzy Matching v2.0</vt:lpstr>
      <vt:lpstr>Fuzzy Matching v2.0</vt:lpstr>
      <vt:lpstr>Fuzzy Matching v2.0 – How it works</vt:lpstr>
      <vt:lpstr>NPN Identification</vt:lpstr>
      <vt:lpstr>NPN Extraction Stats</vt:lpstr>
      <vt:lpstr>Comparing the NPN extract with OCR</vt:lpstr>
      <vt:lpstr>Initial Classification Results</vt:lpstr>
      <vt:lpstr>Cyclops: Class - Data Distribution</vt:lpstr>
      <vt:lpstr>Use Cases tested using newly trained Model</vt:lpstr>
      <vt:lpstr>Use Cases tested using newly trained Model (Good)</vt:lpstr>
      <vt:lpstr>Use Cases tested using newly trained Model (Bad)</vt:lpstr>
      <vt:lpstr>Graph IE Strikes Again!</vt:lpstr>
      <vt:lpstr>GraphIE</vt:lpstr>
      <vt:lpstr>GraphIE</vt:lpstr>
      <vt:lpstr>PowerPoint Presentation</vt:lpstr>
    </vt:vector>
  </TitlesOfParts>
  <Company>StatCan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Livestock Traceability</dc:title>
  <dc:creator>Molladavoudi, Saeid - ESD/DSE</dc:creator>
  <cp:lastModifiedBy>Denis, Nicholas - ESD/DSE</cp:lastModifiedBy>
  <cp:revision>411</cp:revision>
  <dcterms:created xsi:type="dcterms:W3CDTF">2019-04-18T18:39:13Z</dcterms:created>
  <dcterms:modified xsi:type="dcterms:W3CDTF">2020-01-21T12:18:39Z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